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5" r:id="rId2"/>
    <p:sldId id="309" r:id="rId3"/>
    <p:sldId id="307" r:id="rId4"/>
    <p:sldId id="308" r:id="rId5"/>
    <p:sldId id="304" r:id="rId6"/>
    <p:sldId id="311" r:id="rId7"/>
    <p:sldId id="312" r:id="rId8"/>
    <p:sldId id="310" r:id="rId9"/>
    <p:sldId id="315" r:id="rId10"/>
    <p:sldId id="314" r:id="rId11"/>
    <p:sldId id="31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33" autoAdjust="0"/>
  </p:normalViewPr>
  <p:slideViewPr>
    <p:cSldViewPr snapToGrid="0" snapToObjects="1" showGuides="1">
      <p:cViewPr varScale="1">
        <p:scale>
          <a:sx n="93" d="100"/>
          <a:sy n="93" d="100"/>
        </p:scale>
        <p:origin x="-13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0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image" Target="../media/image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6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L5 – Analog Sensors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95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2067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Thermistor</a:t>
            </a:r>
            <a:endParaRPr lang="en-US" sz="3200" b="1" dirty="0"/>
          </a:p>
        </p:txBody>
      </p:sp>
      <p:pic>
        <p:nvPicPr>
          <p:cNvPr id="2" name="Picture 1" descr="Fig1_circu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7" y="707226"/>
            <a:ext cx="3301441" cy="46647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70606" y="5743629"/>
            <a:ext cx="4438218" cy="461665"/>
            <a:chOff x="1126141" y="1347104"/>
            <a:chExt cx="4438218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052557" y="1347104"/>
              <a:ext cx="151180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Resistance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26141" y="1347104"/>
              <a:ext cx="182844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Temperature</a:t>
              </a:r>
              <a:endParaRPr lang="en-US" sz="2400" dirty="0"/>
            </a:p>
          </p:txBody>
        </p:sp>
        <p:cxnSp>
          <p:nvCxnSpPr>
            <p:cNvPr id="20" name="Straight Arrow Connector 19"/>
            <p:cNvCxnSpPr>
              <a:stCxn id="19" idx="3"/>
              <a:endCxn id="14" idx="1"/>
            </p:cNvCxnSpPr>
            <p:nvPr/>
          </p:nvCxnSpPr>
          <p:spPr>
            <a:xfrm>
              <a:off x="2954586" y="1577937"/>
              <a:ext cx="109797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437903" y="5754621"/>
            <a:ext cx="11407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5508824" y="5974462"/>
            <a:ext cx="929079" cy="10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48" y="1986960"/>
            <a:ext cx="5332652" cy="2719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0838" y="1197111"/>
            <a:ext cx="2974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Measure </a:t>
            </a:r>
            <a:r>
              <a:rPr lang="en-US" sz="2200" i="1" dirty="0" err="1" smtClean="0"/>
              <a:t>V</a:t>
            </a:r>
            <a:r>
              <a:rPr lang="en-US" sz="2200" i="1" baseline="-25000" dirty="0" err="1" smtClean="0"/>
              <a:t>out</a:t>
            </a:r>
            <a:r>
              <a:rPr lang="en-US" sz="2200" dirty="0" smtClean="0"/>
              <a:t> with the</a:t>
            </a:r>
          </a:p>
          <a:p>
            <a:r>
              <a:rPr lang="en-US" sz="2200" dirty="0" err="1" smtClean="0"/>
              <a:t>Keysight</a:t>
            </a:r>
            <a:r>
              <a:rPr lang="en-US" sz="2200" dirty="0" smtClean="0"/>
              <a:t> Precision DMM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959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3862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2-point Calibration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033" y="860732"/>
            <a:ext cx="50873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Determine the coefficients </a:t>
            </a:r>
            <a:r>
              <a:rPr lang="en-US" sz="2600" b="1" i="1" dirty="0" smtClean="0"/>
              <a:t>A</a:t>
            </a:r>
            <a:r>
              <a:rPr lang="en-US" sz="2600" dirty="0" smtClean="0"/>
              <a:t> and </a:t>
            </a:r>
            <a:r>
              <a:rPr lang="en-US" sz="2600" b="1" i="1" dirty="0" smtClean="0"/>
              <a:t>B</a:t>
            </a:r>
            <a:endParaRPr lang="en-US" sz="26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022023"/>
              </p:ext>
            </p:extLst>
          </p:nvPr>
        </p:nvGraphicFramePr>
        <p:xfrm>
          <a:off x="5310462" y="580000"/>
          <a:ext cx="3084497" cy="102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3" imgW="1676400" imgH="558800" progId="Equation.3">
                  <p:embed/>
                </p:oleObj>
              </mc:Choice>
              <mc:Fallback>
                <p:oleObj name="Equation" r:id="rId3" imgW="1676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0462" y="580000"/>
                        <a:ext cx="3084497" cy="102939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8064" t="11785" r="9760" b="5452"/>
          <a:stretch/>
        </p:blipFill>
        <p:spPr>
          <a:xfrm>
            <a:off x="5678978" y="2927685"/>
            <a:ext cx="3007894" cy="3449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6197" y="1894424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BOILING WATER</a:t>
            </a:r>
          </a:p>
          <a:p>
            <a:pPr algn="ctr"/>
            <a:r>
              <a:rPr lang="en-US" sz="2200" i="1" dirty="0" smtClean="0"/>
              <a:t>T</a:t>
            </a:r>
            <a:r>
              <a:rPr lang="en-US" sz="2200" dirty="0" smtClean="0"/>
              <a:t> = </a:t>
            </a:r>
            <a:r>
              <a:rPr lang="en-US" sz="2200" dirty="0" smtClean="0"/>
              <a:t>373K</a:t>
            </a:r>
            <a:endParaRPr lang="en-US" sz="22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52385" y="1894424"/>
            <a:ext cx="1257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ICE BATH</a:t>
            </a:r>
          </a:p>
          <a:p>
            <a:pPr algn="ctr"/>
            <a:r>
              <a:rPr lang="en-US" sz="2200" i="1" dirty="0" smtClean="0"/>
              <a:t>T</a:t>
            </a:r>
            <a:r>
              <a:rPr lang="en-US" sz="2200" dirty="0" smtClean="0"/>
              <a:t> = </a:t>
            </a:r>
            <a:r>
              <a:rPr lang="en-US" sz="2200" dirty="0" smtClean="0"/>
              <a:t>273K</a:t>
            </a:r>
            <a:endParaRPr lang="en-US" sz="2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9124" r="19776" b="12313"/>
          <a:stretch/>
        </p:blipFill>
        <p:spPr>
          <a:xfrm>
            <a:off x="288675" y="2927685"/>
            <a:ext cx="3316672" cy="344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32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Transducer</a:t>
            </a:r>
            <a:endParaRPr lang="en-US" sz="3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07541" y="4652173"/>
            <a:ext cx="5002029" cy="443817"/>
            <a:chOff x="446214" y="2636853"/>
            <a:chExt cx="5002029" cy="443817"/>
          </a:xfrm>
        </p:grpSpPr>
        <p:sp>
          <p:nvSpPr>
            <p:cNvPr id="10" name="TextBox 9"/>
            <p:cNvSpPr txBox="1"/>
            <p:nvPr/>
          </p:nvSpPr>
          <p:spPr>
            <a:xfrm>
              <a:off x="3403600" y="2649783"/>
              <a:ext cx="2044643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Voltage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214" y="2636853"/>
              <a:ext cx="200509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Pressure</a:t>
              </a:r>
              <a:endParaRPr lang="en-US" sz="22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451315" y="2844800"/>
              <a:ext cx="952285" cy="84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1875" y="2095865"/>
            <a:ext cx="5002029" cy="443817"/>
            <a:chOff x="446214" y="2636853"/>
            <a:chExt cx="5002029" cy="443817"/>
          </a:xfrm>
        </p:grpSpPr>
        <p:sp>
          <p:nvSpPr>
            <p:cNvPr id="18" name="TextBox 17"/>
            <p:cNvSpPr txBox="1"/>
            <p:nvPr/>
          </p:nvSpPr>
          <p:spPr>
            <a:xfrm>
              <a:off x="3403600" y="2649783"/>
              <a:ext cx="2044643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Length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6214" y="2636853"/>
              <a:ext cx="200509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Pressure</a:t>
              </a:r>
              <a:endParaRPr lang="en-US" sz="22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451315" y="2844800"/>
              <a:ext cx="952285" cy="84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-14815" y="622756"/>
            <a:ext cx="5929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Converts a physical stimulus to a length or voltage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355491" y="1390491"/>
            <a:ext cx="1839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Manometer</a:t>
            </a:r>
            <a:endParaRPr lang="en-US" sz="2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07541" y="3933646"/>
            <a:ext cx="3430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Analog Pressure </a:t>
            </a:r>
            <a:r>
              <a:rPr lang="en-US" sz="2600" b="1" dirty="0"/>
              <a:t>S</a:t>
            </a:r>
            <a:r>
              <a:rPr lang="en-US" sz="2600" b="1" dirty="0" smtClean="0"/>
              <a:t>ensor</a:t>
            </a:r>
            <a:endParaRPr lang="en-US" sz="2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893283"/>
            <a:ext cx="2505963" cy="2635990"/>
          </a:xfrm>
          <a:prstGeom prst="rect">
            <a:avLst/>
          </a:prstGeom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66493"/>
              </p:ext>
            </p:extLst>
          </p:nvPr>
        </p:nvGraphicFramePr>
        <p:xfrm>
          <a:off x="3644790" y="1472000"/>
          <a:ext cx="1648613" cy="45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4" imgW="508000" imgH="139700" progId="Equation.3">
                  <p:embed/>
                </p:oleObj>
              </mc:Choice>
              <mc:Fallback>
                <p:oleObj name="Equation" r:id="rId4" imgW="508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790" y="1472000"/>
                        <a:ext cx="1648613" cy="4533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671" y="3933646"/>
            <a:ext cx="1862417" cy="2166485"/>
          </a:xfrm>
          <a:prstGeom prst="rect">
            <a:avLst/>
          </a:prstGeom>
        </p:spPr>
      </p:pic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403014"/>
              </p:ext>
            </p:extLst>
          </p:nvPr>
        </p:nvGraphicFramePr>
        <p:xfrm>
          <a:off x="3685986" y="5230593"/>
          <a:ext cx="1733083" cy="4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7" imgW="812800" imgH="215900" progId="Equation.3">
                  <p:embed/>
                </p:oleObj>
              </mc:Choice>
              <mc:Fallback>
                <p:oleObj name="Equation" r:id="rId7" imgW="812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85986" y="5230593"/>
                        <a:ext cx="1733083" cy="4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4580" y="5869298"/>
            <a:ext cx="4458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Analog sensor </a:t>
            </a:r>
            <a:r>
              <a:rPr lang="en-US" sz="2400" dirty="0" smtClean="0"/>
              <a:t>– outputs a voltage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365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808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Automotive Electronic Control Unit (ECU)</a:t>
            </a:r>
            <a:endParaRPr lang="en-US" sz="3600" b="1" dirty="0"/>
          </a:p>
        </p:txBody>
      </p:sp>
      <p:pic>
        <p:nvPicPr>
          <p:cNvPr id="2" name="Picture 1" descr="block_diagra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1" y="808451"/>
            <a:ext cx="4652273" cy="3312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9" y="3550636"/>
            <a:ext cx="3753556" cy="3115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5" y="3933345"/>
            <a:ext cx="4694709" cy="2687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859" y="1111411"/>
            <a:ext cx="2553539" cy="22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0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1782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Avionics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55" y="914724"/>
            <a:ext cx="5164667" cy="3537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70" y="3173130"/>
            <a:ext cx="5191314" cy="34316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333" y="4713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6224"/>
          <a:stretch>
            <a:fillRect/>
          </a:stretch>
        </p:blipFill>
        <p:spPr>
          <a:xfrm>
            <a:off x="400088" y="4393808"/>
            <a:ext cx="3310802" cy="2351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222" y="808451"/>
            <a:ext cx="3429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252044" y="483990"/>
            <a:ext cx="3511969" cy="4910193"/>
            <a:chOff x="5345623" y="1205884"/>
            <a:chExt cx="3511969" cy="4910193"/>
          </a:xfrm>
        </p:grpSpPr>
        <p:pic>
          <p:nvPicPr>
            <p:cNvPr id="5" name="Picture 4" descr="Fig3_photocel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623" y="1205884"/>
              <a:ext cx="3511969" cy="391422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3521810"/>
                </p:ext>
              </p:extLst>
            </p:nvPr>
          </p:nvGraphicFramePr>
          <p:xfrm>
            <a:off x="5962316" y="5120105"/>
            <a:ext cx="2433052" cy="995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" name="Equation" r:id="rId4" imgW="1054100" imgH="431800" progId="Equation.3">
                    <p:embed/>
                  </p:oleObj>
                </mc:Choice>
                <mc:Fallback>
                  <p:oleObj name="Equation" r:id="rId4" imgW="1054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962316" y="5120105"/>
                          <a:ext cx="2433052" cy="9959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0" y="5071"/>
            <a:ext cx="644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Cadmium Sulfide (</a:t>
            </a:r>
            <a:r>
              <a:rPr lang="en-US" sz="3600" b="1" dirty="0" err="1" smtClean="0"/>
              <a:t>CdS</a:t>
            </a:r>
            <a:r>
              <a:rPr lang="en-US" sz="3600" b="1" dirty="0" smtClean="0"/>
              <a:t>) Photocell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33" y="1962026"/>
            <a:ext cx="4439105" cy="2957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369" y="788737"/>
            <a:ext cx="4312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Resistance of Photocell changes when illuminated.</a:t>
            </a:r>
            <a:endParaRPr lang="en-US" sz="2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070606" y="5743629"/>
            <a:ext cx="4438218" cy="461665"/>
            <a:chOff x="1126141" y="1347104"/>
            <a:chExt cx="4438218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4052557" y="1347104"/>
              <a:ext cx="151180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Resistance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26141" y="1347104"/>
              <a:ext cx="195453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Light Intensity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>
              <a:stCxn id="10" idx="3"/>
              <a:endCxn id="9" idx="1"/>
            </p:cNvCxnSpPr>
            <p:nvPr/>
          </p:nvCxnSpPr>
          <p:spPr>
            <a:xfrm>
              <a:off x="3080673" y="1577937"/>
              <a:ext cx="97188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437903" y="5754621"/>
            <a:ext cx="11407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9" idx="3"/>
          </p:cNvCxnSpPr>
          <p:nvPr/>
        </p:nvCxnSpPr>
        <p:spPr>
          <a:xfrm>
            <a:off x="5508824" y="5974462"/>
            <a:ext cx="929079" cy="10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7747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RTD – Resistance Temperature Detector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79" y="1357227"/>
            <a:ext cx="3407670" cy="2361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434" y="1081450"/>
            <a:ext cx="555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resistivity of a </a:t>
            </a:r>
            <a:r>
              <a:rPr lang="en-US" sz="2400" i="1" dirty="0" smtClean="0"/>
              <a:t>metal </a:t>
            </a:r>
            <a:r>
              <a:rPr lang="en-US" sz="2400" dirty="0" smtClean="0"/>
              <a:t>changes linearly with temperature.</a:t>
            </a:r>
            <a:endParaRPr lang="en-US" sz="2400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318084"/>
              </p:ext>
            </p:extLst>
          </p:nvPr>
        </p:nvGraphicFramePr>
        <p:xfrm>
          <a:off x="1029460" y="2204903"/>
          <a:ext cx="2771449" cy="1196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4" imgW="914400" imgH="393700" progId="Equation.3">
                  <p:embed/>
                </p:oleObj>
              </mc:Choice>
              <mc:Fallback>
                <p:oleObj name="Equation" r:id="rId4" imgW="914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460" y="2204903"/>
                        <a:ext cx="2771449" cy="1196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81311" y="2979122"/>
            <a:ext cx="2434596" cy="4515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208" y="4719039"/>
            <a:ext cx="2769260" cy="1254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884" y="3670626"/>
            <a:ext cx="366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Lab1: Voltage divider circuit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25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84" y="162120"/>
            <a:ext cx="2293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Thermistor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450" y="793946"/>
            <a:ext cx="74553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Works the same as an RTD, except the sensing material is made of a </a:t>
            </a:r>
            <a:r>
              <a:rPr lang="en-US" sz="2600" i="1" dirty="0" smtClean="0"/>
              <a:t>ceramic or a semiconductor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588293" y="2057476"/>
            <a:ext cx="2933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Non-linear response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9021" y="2696632"/>
            <a:ext cx="4635950" cy="2915692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014993"/>
              </p:ext>
            </p:extLst>
          </p:nvPr>
        </p:nvGraphicFramePr>
        <p:xfrm>
          <a:off x="5055302" y="2718269"/>
          <a:ext cx="3466456" cy="115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Equation" r:id="rId4" imgW="1676400" imgH="558800" progId="Equation.3">
                  <p:embed/>
                </p:oleObj>
              </mc:Choice>
              <mc:Fallback>
                <p:oleObj name="Equation" r:id="rId4" imgW="1676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5302" y="2718269"/>
                        <a:ext cx="3466456" cy="1156861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85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2067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Thermistor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3950" y="782489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Thermistor</a:t>
            </a:r>
            <a:r>
              <a:rPr lang="en-US" sz="2400" dirty="0" smtClean="0"/>
              <a:t> in a Voltage divider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89368"/>
              </p:ext>
            </p:extLst>
          </p:nvPr>
        </p:nvGraphicFramePr>
        <p:xfrm>
          <a:off x="4704675" y="1822584"/>
          <a:ext cx="3466456" cy="1156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3" imgW="1676400" imgH="558800" progId="Equation.3">
                  <p:embed/>
                </p:oleObj>
              </mc:Choice>
              <mc:Fallback>
                <p:oleObj name="Equation" r:id="rId3" imgW="1676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4675" y="1822584"/>
                        <a:ext cx="3466456" cy="1156861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590566"/>
              </p:ext>
            </p:extLst>
          </p:nvPr>
        </p:nvGraphicFramePr>
        <p:xfrm>
          <a:off x="4867583" y="3797522"/>
          <a:ext cx="2915574" cy="108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5" imgW="1295400" imgH="482600" progId="Equation.3">
                  <p:embed/>
                </p:oleObj>
              </mc:Choice>
              <mc:Fallback>
                <p:oleObj name="Equation" r:id="rId5" imgW="1295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583" y="3797522"/>
                        <a:ext cx="2915574" cy="1086936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343589" y="1349824"/>
            <a:ext cx="2131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Steinhart Equation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86634" y="3428191"/>
            <a:ext cx="2771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Voltage Divider Equation</a:t>
            </a:r>
            <a:endParaRPr lang="en-US" sz="2000" dirty="0"/>
          </a:p>
        </p:txBody>
      </p:sp>
      <p:pic>
        <p:nvPicPr>
          <p:cNvPr id="2" name="Picture 1" descr="Fig1_circui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1" y="1244154"/>
            <a:ext cx="3136900" cy="44323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70606" y="5743629"/>
            <a:ext cx="4438218" cy="461665"/>
            <a:chOff x="1126141" y="1347104"/>
            <a:chExt cx="4438218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4052557" y="1347104"/>
              <a:ext cx="1511802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Resistance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26141" y="1347104"/>
              <a:ext cx="182844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Temperature</a:t>
              </a:r>
              <a:endParaRPr lang="en-US" sz="2400" dirty="0"/>
            </a:p>
          </p:txBody>
        </p:sp>
        <p:cxnSp>
          <p:nvCxnSpPr>
            <p:cNvPr id="20" name="Straight Arrow Connector 19"/>
            <p:cNvCxnSpPr>
              <a:stCxn id="19" idx="3"/>
              <a:endCxn id="14" idx="1"/>
            </p:cNvCxnSpPr>
            <p:nvPr/>
          </p:nvCxnSpPr>
          <p:spPr>
            <a:xfrm>
              <a:off x="2954586" y="1577937"/>
              <a:ext cx="109797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437903" y="5754621"/>
            <a:ext cx="11407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5508824" y="5974462"/>
            <a:ext cx="929079" cy="10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01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942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Analog Temperature Sensor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31" y="1779608"/>
            <a:ext cx="6063869" cy="4547901"/>
          </a:xfrm>
          <a:prstGeom prst="rect">
            <a:avLst/>
          </a:prstGeom>
        </p:spPr>
      </p:pic>
      <p:pic>
        <p:nvPicPr>
          <p:cNvPr id="2" name="Picture 1" descr="Fig1_circu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779608"/>
            <a:ext cx="2810256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32238"/>
            <a:ext cx="8736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There is a “one-to-one” mapping between temperature and voltage.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660083"/>
              </p:ext>
            </p:extLst>
          </p:nvPr>
        </p:nvGraphicFramePr>
        <p:xfrm>
          <a:off x="4627655" y="1081497"/>
          <a:ext cx="2408718" cy="80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5" imgW="1676400" imgH="558800" progId="Equation.3">
                  <p:embed/>
                </p:oleObj>
              </mc:Choice>
              <mc:Fallback>
                <p:oleObj name="Equation" r:id="rId5" imgW="1676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7655" y="1081497"/>
                        <a:ext cx="2408718" cy="803862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060996"/>
              </p:ext>
            </p:extLst>
          </p:nvPr>
        </p:nvGraphicFramePr>
        <p:xfrm>
          <a:off x="1445230" y="1081497"/>
          <a:ext cx="1970767" cy="73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7" imgW="1295400" imgH="482600" progId="Equation.3">
                  <p:embed/>
                </p:oleObj>
              </mc:Choice>
              <mc:Fallback>
                <p:oleObj name="Equation" r:id="rId7" imgW="1295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45230" y="1081497"/>
                        <a:ext cx="1970767" cy="73471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59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162</Words>
  <Application>Microsoft Macintosh PowerPoint</Application>
  <PresentationFormat>On-screen Show (4:3)</PresentationFormat>
  <Paragraphs>44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Equation</vt:lpstr>
      <vt:lpstr>AME20216 - Lab I L5 – Analog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185</cp:revision>
  <dcterms:created xsi:type="dcterms:W3CDTF">2015-01-13T15:45:12Z</dcterms:created>
  <dcterms:modified xsi:type="dcterms:W3CDTF">2020-09-14T21:26:25Z</dcterms:modified>
</cp:coreProperties>
</file>